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8" r:id="rId3"/>
    <p:sldId id="263" r:id="rId4"/>
    <p:sldId id="265" r:id="rId5"/>
    <p:sldId id="267" r:id="rId6"/>
    <p:sldId id="311" r:id="rId7"/>
    <p:sldId id="312" r:id="rId8"/>
    <p:sldId id="313" r:id="rId9"/>
    <p:sldId id="314" r:id="rId10"/>
    <p:sldId id="315" r:id="rId11"/>
    <p:sldId id="323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7" r:id="rId20"/>
    <p:sldId id="325" r:id="rId21"/>
    <p:sldId id="328" r:id="rId22"/>
    <p:sldId id="330" r:id="rId23"/>
    <p:sldId id="329" r:id="rId24"/>
    <p:sldId id="331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358"/>
            <p14:sldId id="263"/>
            <p14:sldId id="265"/>
            <p14:sldId id="267"/>
            <p14:sldId id="311"/>
            <p14:sldId id="312"/>
            <p14:sldId id="313"/>
            <p14:sldId id="314"/>
            <p14:sldId id="315"/>
            <p14:sldId id="323"/>
            <p14:sldId id="316"/>
            <p14:sldId id="317"/>
            <p14:sldId id="318"/>
            <p14:sldId id="319"/>
            <p14:sldId id="320"/>
            <p14:sldId id="321"/>
            <p14:sldId id="322"/>
            <p14:sldId id="327"/>
            <p14:sldId id="325"/>
            <p14:sldId id="328"/>
            <p14:sldId id="330"/>
            <p14:sldId id="329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5"/>
    <p:restoredTop sz="95958"/>
  </p:normalViewPr>
  <p:slideViewPr>
    <p:cSldViewPr snapToGrid="0" snapToObjects="1">
      <p:cViewPr varScale="1">
        <p:scale>
          <a:sx n="102" d="100"/>
          <a:sy n="102" d="100"/>
        </p:scale>
        <p:origin x="192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2024/11/3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E115-8DF6-FAF0-2858-B1D412CB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C2E6A-CF4A-E289-A58B-21A1F11E2AA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err="1"/>
                  <a:t>维随机变量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，若对于任意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均有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)⋅⋯⋅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b="1" dirty="0"/>
                  <a:t>相互独立</a:t>
                </a:r>
                <a:endParaRPr lang="en-US" altLang="zh-CN" b="1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相互独立是否蕴含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err="1"/>
                  <a:t>两两独立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两两独立</a:t>
                </a:r>
                <a:r>
                  <a:rPr lang="zh-CN" altLang="en-US" dirty="0"/>
                  <a:t>是否蕴含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相互独立？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C2E6A-CF4A-E289-A58B-21A1F11E2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6AF02-D4CE-B453-5AC4-D541DDCFD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BAFE-9C28-7D3E-00EF-BFF76E0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7A134-A1B0-A50A-F9BF-69CB8FABF2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相互独立且服从相同的分布，则称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1" dirty="0"/>
                  <a:t>独立同分布</a:t>
                </a:r>
              </a:p>
              <a:p>
                <a:endParaRPr lang="en-US" b="1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:r>
                  <a:rPr lang="en-US" dirty="0"/>
                  <a:t> 若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独立同分布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例2</a:t>
                </a:r>
                <a:r>
                  <a:rPr lang="zh-CN" altLang="en-US" dirty="0"/>
                  <a:t>：</a:t>
                </a:r>
                <a:r>
                  <a:rPr lang="en-US" dirty="0"/>
                  <a:t> 若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独立同分布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7A134-A1B0-A50A-F9BF-69CB8FABF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8232-C40C-6386-4658-6DA5A7AA5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9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E2B0-3F8A-A950-B178-BF3D24B7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29784-3D3B-DFBB-D8BA-276F6FC5240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</p:spPr>
            <p:txBody>
              <a:bodyPr/>
              <a:lstStyle/>
              <a:p>
                <a:r>
                  <a:rPr lang="en-US" b="0" dirty="0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表示一段时间内进入商店的顾客数量</a:t>
                </a:r>
                <a:r>
                  <a:rPr lang="zh-CN" altLang="en-US" dirty="0"/>
                  <a:t>。每个顾客购买某商品的概率为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，且不同顾客是否购买均独立。</a:t>
                </a:r>
                <a:endParaRPr lang="en-US" altLang="zh-CN" dirty="0"/>
              </a:p>
              <a:p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表示进入商店且购买商品的顾客数量</a:t>
                </a:r>
                <a:r>
                  <a:rPr lang="zh-CN" altLang="en-US" dirty="0"/>
                  <a:t>，</a:t>
                </a:r>
                <a:r>
                  <a:rPr lang="en-US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表示进入商店且没有购买商品的顾客数量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判断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是否相互独立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29784-3D3B-DFBB-D8BA-276F6FC52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  <a:blipFill>
                <a:blip r:embed="rId2"/>
                <a:stretch>
                  <a:fillRect l="-432" t="-1190"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6A3-CF56-CF57-EB01-19A60FCF4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4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53C22-F857-F840-1C39-32B466595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A03E-42AC-907C-879E-0CD316D3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7A1DA-F8D5-4AE9-0D59-A981C996E52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28198" y="1359640"/>
                <a:ext cx="12375417" cy="53338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7A1DA-F8D5-4AE9-0D59-A981C996E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28198" y="1359640"/>
                <a:ext cx="12375417" cy="5333856"/>
              </a:xfrm>
              <a:blipFill>
                <a:blip r:embed="rId2"/>
                <a:stretch>
                  <a:fillRect l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24498-6DF6-B840-BE56-4EB3874AE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4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84F8-2A78-69C9-BF29-1A52177C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8FC37-0C01-D00A-E952-5AF362F91C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CPU每天有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err="1"/>
                  <a:t>的概率出现故障</a:t>
                </a:r>
                <a:r>
                  <a:rPr lang="zh-CN" altLang="en-US" dirty="0"/>
                  <a:t>，硬盘</a:t>
                </a:r>
                <a:r>
                  <a:rPr lang="en-US" dirty="0" err="1"/>
                  <a:t>每天有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err="1"/>
                  <a:t>的概率出现故障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每天出现故障均独立。</a:t>
                </a:r>
                <a:r>
                  <a:rPr lang="en-US" altLang="zh-CN" dirty="0"/>
                  <a:t> CPU</a:t>
                </a:r>
                <a:r>
                  <a:rPr lang="zh-CN" altLang="en-US" dirty="0"/>
                  <a:t>与硬盘出现故障也独立。</a:t>
                </a:r>
                <a:endParaRPr lang="en-US" altLang="zh-CN" dirty="0"/>
              </a:p>
              <a:p>
                <a:r>
                  <a:rPr lang="zh-CN" altLang="en-US" dirty="0"/>
                  <a:t>求</a:t>
                </a:r>
                <a:r>
                  <a:rPr lang="en-US" dirty="0" err="1"/>
                  <a:t>CPU先出现故障的概率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令随机变量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表示 </a:t>
                </a:r>
                <a:r>
                  <a:rPr lang="en-US" dirty="0" err="1"/>
                  <a:t>CPU第一次出现故障的天数</a:t>
                </a:r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err="1"/>
                  <a:t>表示</a:t>
                </a:r>
                <a:r>
                  <a:rPr lang="en-US" dirty="0"/>
                  <a:t>硬盘第一次出现故障的天数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独立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8FC37-0C01-D00A-E952-5AF362F91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5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BA899-63AA-3F50-8CEC-6053D0074C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07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42BB-01F8-CB25-19B1-0B3210CF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E8363-EA14-3A5E-1CA6-EAA09857A5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回顾</a:t>
                </a:r>
                <a:r>
                  <a:rPr lang="zh-CN" altLang="en-US" dirty="0"/>
                  <a:t>：</a:t>
                </a:r>
                <a:r>
                  <a:rPr lang="en-US" dirty="0"/>
                  <a:t>给定离散随机变量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的数学期望</a:t>
                </a:r>
              </a:p>
              <a:p>
                <a:r>
                  <a:rPr lang="zh-CN" altLang="en-US" dirty="0"/>
                  <a:t>结论：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给定</a:t>
                </a:r>
                <a:r>
                  <a:rPr lang="en-US" dirty="0"/>
                  <a:t>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的数学期望</a:t>
                </a:r>
              </a:p>
              <a:p>
                <a:r>
                  <a:rPr lang="en-US" dirty="0" err="1"/>
                  <a:t>定理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E8363-EA14-3A5E-1CA6-EAA09857A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857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FB76E-DDED-AB04-2578-C4B72B53A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2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C9B-05A9-04E9-4606-4A35C199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17704-B018-944D-5BB3-7F107593922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1+2+3+4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+3⋅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+4⋅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+⋯=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altLang="zh-CN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17704-B018-944D-5BB3-7F1075939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E0CD-A73B-CB56-3BDA-F635B3596D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3886F-ED93-96A7-A08F-4D0B16AC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4" y="2161309"/>
            <a:ext cx="6945304" cy="19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826C-1B64-C243-7322-7868EDED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43253-B9F5-8B73-FA33-5BD036356B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数学期望的线性性</a:t>
                </a:r>
                <a:r>
                  <a:rPr lang="zh-CN" altLang="en-US" b="1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证明：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endParaRPr lang="en-US" b="1" dirty="0"/>
              </a:p>
              <a:p>
                <a:r>
                  <a:rPr lang="en-US" dirty="0" err="1"/>
                  <a:t>推广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43253-B9F5-8B73-FA33-5BD036356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7186-5975-94B3-C79F-E51B7ACF7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6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F1C0-2F34-88F2-34A0-5B79F412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EABFD-24E6-8DCF-16AC-52DE57482CF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数学期望的线性性</a:t>
                </a:r>
                <a:r>
                  <a:rPr lang="zh-CN" altLang="en-US" b="1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⋅1=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54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EABFD-24E6-8DCF-16AC-52DE57482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F4532-5410-6F39-E411-F93264404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40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FADF4-66FB-EBDA-1F32-C1661A73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92A1-BA69-FCF2-B7A2-00B94FE4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B7F4E-2BA8-8A6B-13D4-C7CAC483CA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数学期望的线性性</a:t>
                </a:r>
                <a:r>
                  <a:rPr lang="zh-CN" altLang="en-US" b="1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83849" lvl="1" indent="0">
                  <a:buNone/>
                </a:pPr>
                <a:endParaRPr lang="en-US" sz="2540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40" dirty="0"/>
                  <a:t>，</a:t>
                </a:r>
                <a:r>
                  <a:rPr lang="en-US" altLang="zh-CN" sz="254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254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4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54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540" b="0" dirty="0"/>
              </a:p>
              <a:p>
                <a:pPr lvl="1"/>
                <a:endParaRPr lang="en-US" sz="254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B7F4E-2BA8-8A6B-13D4-C7CAC483C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DD33-58C6-64ED-1431-1AB3A2548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9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3DE61-8EE5-D270-B639-D9682E43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BF03-F802-BC69-D8F4-5DD44EF9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期中考试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0350-A5A8-E795-72D2-48EB205988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3000" dirty="0">
                <a:effectLst/>
                <a:latin typeface="Helvetica Neue" panose="02000503000000020004" pitchFamily="2" charset="0"/>
              </a:rPr>
              <a:t>时间：第九周周五（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2024.11.8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）课上（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10:10-12:00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）。请同学们提前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10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分钟到考试地点。</a:t>
            </a:r>
          </a:p>
          <a:p>
            <a:r>
              <a:rPr lang="zh-CN" altLang="en-US" sz="3000" dirty="0">
                <a:effectLst/>
                <a:latin typeface="Helvetica Neue" panose="02000503000000020004" pitchFamily="2" charset="0"/>
              </a:rPr>
              <a:t>地点：理教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402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（学号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&lt;=2300012449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的同学），理教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409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（学号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&gt;2300012449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的同学）</a:t>
            </a:r>
          </a:p>
          <a:p>
            <a:r>
              <a:rPr lang="zh-CN" altLang="en-US" sz="3000" dirty="0">
                <a:effectLst/>
                <a:latin typeface="Helvetica Neue" panose="02000503000000020004" pitchFamily="2" charset="0"/>
              </a:rPr>
              <a:t>内容：前八周内容（到多维离散随机变量）</a:t>
            </a:r>
            <a:endParaRPr lang="en-US" altLang="zh-CN" sz="30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3000" dirty="0">
                <a:effectLst/>
                <a:latin typeface="Helvetica Neue" panose="02000503000000020004" pitchFamily="2" charset="0"/>
              </a:rPr>
              <a:t>形式：闭卷。可携带一张</a:t>
            </a:r>
            <a:r>
              <a:rPr lang="zh-CN" altLang="en-US" sz="3000" b="1" dirty="0">
                <a:effectLst/>
                <a:latin typeface="Helvetica Neue" panose="02000503000000020004" pitchFamily="2" charset="0"/>
              </a:rPr>
              <a:t>单面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有手写或打印内容的</a:t>
            </a:r>
            <a:r>
              <a:rPr lang="en-US" altLang="zh-CN" sz="3000" dirty="0">
                <a:effectLst/>
                <a:latin typeface="Helvetica Neue" panose="02000503000000020004" pitchFamily="2" charset="0"/>
              </a:rPr>
              <a:t>A4</a:t>
            </a:r>
            <a:r>
              <a:rPr lang="zh-CN" altLang="en-US" sz="3000" dirty="0">
                <a:effectLst/>
                <a:latin typeface="Helvetica Neue" panose="02000503000000020004" pitchFamily="2" charset="0"/>
              </a:rPr>
              <a:t>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C8D92-4F26-C820-576E-7C70BE5A6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7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03F0E-2E9E-493D-38C2-0362D2F5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7973-3264-44D4-0C21-03C9DD17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04223-C92A-8477-C6D1-D85703E5DA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，其中有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对人认识。将每个人等概率地加入第一组或第二组，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用随机变量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表示属于不同组且认识的人的对数。求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。事件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对认识的人被分在不同组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04223-C92A-8477-C6D1-D85703E5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r="-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CF70-0278-1B3F-CE78-D61E78D72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4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8CD3-BF4E-92FA-3690-07408EE2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CAD06-893E-39D8-DE68-18336BDA4D4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例4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个有编号的球</a:t>
                </a:r>
                <a:r>
                  <a:rPr lang="zh-CN" altLang="en-US" dirty="0"/>
                  <a:t>，将他们随机打乱，使得每种排列均等概率出现。令随机变量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表示</a:t>
                </a:r>
                <a:r>
                  <a:rPr lang="zh-CN" altLang="en-US" dirty="0"/>
                  <a:t>位置没有改变的球的数量。求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。事件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个球的位置没有改变。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CAD06-893E-39D8-DE68-18336BDA4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7D693-8E86-591C-94CE-7F30ED58C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26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321-F03C-EC07-DBAC-C4B1FD2A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6398-49B7-4C5F-AEBA-B5E8FF5A7A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例5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个有编号的球</a:t>
                </a:r>
                <a:r>
                  <a:rPr lang="zh-CN" altLang="en-US" dirty="0"/>
                  <a:t>，有放回地取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次。令随机变量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表示取到的球中不同编号的数量</a:t>
                </a:r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。事件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表示编号为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的球被取出过。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6398-49B7-4C5F-AEBA-B5E8FF5A7A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r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968B6-9839-36B2-884D-E14846176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1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679A-0095-5B1F-D9A3-E943E543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9CD7-5225-6776-22EB-3087C2A44EE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例6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个有编号的球</a:t>
                </a:r>
                <a:r>
                  <a:rPr lang="zh-CN" altLang="en-US" dirty="0"/>
                  <a:t>，每次等概率随机取一个，直到所有的球至少被取到过一次。令随机变量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表示取球的总次数</a:t>
                </a:r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如何将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写成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表示在取到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err="1"/>
                  <a:t>个不同的球的基础上</a:t>
                </a:r>
                <a:r>
                  <a:rPr lang="zh-CN" altLang="en-US" dirty="0"/>
                  <a:t>，取到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个</a:t>
                </a:r>
                <a:r>
                  <a:rPr lang="en-US" dirty="0"/>
                  <a:t>不同的球所用的</a:t>
                </a:r>
                <a:r>
                  <a:rPr lang="en-US" b="1" dirty="0"/>
                  <a:t>额外次数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+⋯+1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9CD7-5225-6776-22EB-3087C2A44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D61B8-9346-FDE5-D3DF-47810182A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3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1C9F-EAF0-C24B-6603-7070F961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BF94-D818-C484-03EE-B77CAA73924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是否有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定理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根据独立性</a:t>
                </a:r>
                <a:r>
                  <a:rPr lang="zh-CN" altLang="en-US" dirty="0"/>
                  <a:t>，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，是否一定有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？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BF94-D818-C484-03EE-B77CAA739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EE4AD-7206-7291-6C90-F0A7977AA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86F3-F0A3-2F0A-4A43-147B8BE6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8622B-1D9A-B9E5-6E7B-D0E9FCEE80D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定理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推广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40" dirty="0"/>
                  <a:t>，</a:t>
                </a:r>
                <a:r>
                  <a:rPr lang="en-US" altLang="zh-CN" sz="254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54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4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2540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𝑟𝑝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8622B-1D9A-B9E5-6E7B-D0E9FCEE8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338F-2A13-B698-2BBB-197D2F3E7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1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1B99-06F1-AEB7-24BA-BC36E6FC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B618D-1A5D-0A08-A65A-A9FEF48FF3B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定理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推广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推论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B618D-1A5D-0A08-A65A-A9FEF48FF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37B72-BCBA-5D10-8364-4DB655AD2D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9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4CBE-84B6-7D34-A6FA-E249AAD7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833E7-5E7E-3C74-445C-38B116997D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推论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推广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±⋯±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例1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377" dirty="0"/>
                  <a:t>，</a:t>
                </a:r>
                <a:r>
                  <a:rPr lang="en-US" altLang="zh-CN" sz="2377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377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例2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833E7-5E7E-3C74-445C-38B116997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E44C-EF9C-9613-A8F8-66410A274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8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C3A0-A07B-A0AF-B9FA-741C07D4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0874-DD36-A573-E8BC-791E9C2C2B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推广</a:t>
                </a:r>
                <a:r>
                  <a:rPr lang="zh-CN" altLang="en-US" dirty="0"/>
                  <a:t>：若离散随机变量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±⋯±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+⋯+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0874-DD36-A573-E8BC-791E9C2C2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667" r="-333" b="-17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C95A2-421F-55A1-CF9E-D2C6856AF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8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D86C-AE15-D538-6DB8-16792437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72310-E264-E5FA-893A-70371A0348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</p:spPr>
            <p:txBody>
              <a:bodyPr/>
              <a:lstStyle/>
              <a:p>
                <a:r>
                  <a:rPr lang="en-US" dirty="0"/>
                  <a:t>给定</a:t>
                </a:r>
                <a:r>
                  <a:rPr lang="zh-CN" altLang="en-US" dirty="0"/>
                  <a:t>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协方差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 err="1"/>
                  <a:t>性质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 err="1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Cov</m:t>
                                    </m:r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72310-E264-E5FA-893A-70371A034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  <a:blipFill>
                <a:blip r:embed="rId2"/>
                <a:stretch>
                  <a:fillRect l="-432" t="-1190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62B09-099E-67CE-A35B-7CD72954E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7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多维离散随机变量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多维随机变量的定义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多维离散随机变量的概率分布列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多维离散随机变量的独立性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多维离散随机变量的特征数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多维离散随机变量函数的分布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B9D7-52F0-5B08-EC53-4AD1D594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B89D8-1FF6-2655-0965-6BC47EC2A5D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</a:t>
                </a:r>
                <a:r>
                  <a:rPr lang="zh-CN" altLang="en-US" dirty="0"/>
                  <a:t>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协方差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1: </a:t>
                </a:r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5−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B89D8-1FF6-2655-0965-6BC47EC2A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ACCBD-36CF-96C6-B68C-4E4B5CAF0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AC74-C06E-6784-C260-0772DB5F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D5D9DF-2D0C-B248-5F3A-8863939922A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例2:</a:t>
                </a:r>
                <a:r>
                  <a:rPr lang="en-US" altLang="zh-CN" dirty="0"/>
                  <a:t> </a:t>
                </a:r>
                <a:r>
                  <a:rPr lang="en-US" b="0" dirty="0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表示一段时间内进入商店顾客数量</a:t>
                </a:r>
                <a:r>
                  <a:rPr lang="zh-CN" altLang="en-US" dirty="0"/>
                  <a:t>。每个顾客购买某商品的概率为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，且不同顾客是否购买均独立。</a:t>
                </a:r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表示进入商店且购买商品的顾客数量</a:t>
                </a:r>
                <a:r>
                  <a:rPr lang="zh-CN" altLang="en-US" dirty="0"/>
                  <a:t>。计算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𝑚𝑝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D5D9DF-2D0C-B248-5F3A-886393992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90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0EC71-457C-C515-073D-AE15C4DFD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D046-7C7A-980A-280E-10492F20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4EF20-DEC0-0F18-A7E9-8DF76DC08E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例2:</a:t>
                </a:r>
                <a:r>
                  <a:rPr lang="en-US" altLang="zh-CN" dirty="0"/>
                  <a:t> </a:t>
                </a:r>
                <a:r>
                  <a:rPr lang="en-US" b="0" dirty="0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表示一段时间内进入商店顾客数量</a:t>
                </a:r>
                <a:r>
                  <a:rPr lang="zh-CN" altLang="en-US" dirty="0"/>
                  <a:t>。每个顾客购买某商品的概率为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，且不同顾客是否购买均独立。</a:t>
                </a:r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表示进入商店且购买商品的顾客数量</a:t>
                </a:r>
                <a:r>
                  <a:rPr lang="zh-CN" altLang="en-US" dirty="0"/>
                  <a:t>。计算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4EF20-DEC0-0F18-A7E9-8DF76DC0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7B4A9-3DC0-BD9D-AB73-B888918DD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45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AA2A-DAE4-DC7C-7C51-6DFB9182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9F998-A8FB-B003-F285-2B522C54CA0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例3</a:t>
                </a:r>
                <a:r>
                  <a:rPr lang="zh-CN" altLang="en-US" dirty="0"/>
                  <a:t>：随机图模型中，随机变量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个人认识的人数。求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事件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CN" dirty="0"/>
                  <a:t>表示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dirty="0"/>
                  <a:t>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N" dirty="0"/>
                  <a:t>认识</a:t>
                </a:r>
                <a:r>
                  <a:rPr lang="zh-CN" altLang="en-US" dirty="0"/>
                  <a:t>。则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(1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如何求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−1)/4</m:t>
                    </m:r>
                  </m:oMath>
                </a14:m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9F998-A8FB-B003-F285-2B522C54C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179F-C59B-8E51-42BB-D4725D969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2B39-FD2E-34A0-5FA1-BAC90DE2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5DA9-F127-7B4D-2F86-8955BCC7086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例3</a:t>
                </a:r>
                <a:r>
                  <a:rPr lang="zh-CN" altLang="en-US" dirty="0"/>
                  <a:t>：随机图模型中，随机变量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个人认识的人数。求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𝑗𝑙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𝑗𝑙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𝑗𝑙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𝑗𝑙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N" dirty="0"/>
                  <a:t>且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𝑗𝑙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否则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𝑗𝑙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𝑗𝑙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=1/4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=1⋅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5DA9-F127-7B4D-2F86-8955BCC70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E930A-8ED6-4C4D-7507-4EBADE71F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9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A09F-517A-8C0A-1558-86F35101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0665-BAE0-04A7-77C0-DBA9F6F25BC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例3</a:t>
                </a:r>
                <a:r>
                  <a:rPr lang="zh-CN" altLang="en-US" dirty="0"/>
                  <a:t>：随机图模型中，随机变量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个人认识的人数。求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事件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CN" dirty="0"/>
                  <a:t>表示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dirty="0"/>
                  <a:t>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N" dirty="0"/>
                  <a:t>认识</a:t>
                </a:r>
                <a:r>
                  <a:rPr lang="zh-CN" altLang="en-US" dirty="0"/>
                  <a:t>。则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CN" dirty="0"/>
              </a:p>
              <a:p>
                <a:r>
                  <a:rPr lang="en-CN" dirty="0"/>
                  <a:t>令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/2∼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⋅4=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CN" dirty="0"/>
              </a:p>
              <a:p>
                <a:r>
                  <a:rPr lang="en-CN" dirty="0"/>
                  <a:t>对于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，所有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/>
                  <a:t>均相等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/2−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/4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=1/4  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0665-BAE0-04A7-77C0-DBA9F6F25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5D6BE-737F-1FED-EBF2-00E641339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C542-6AA1-26A9-507D-A650C97C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A9B067-ACFB-3052-1BBE-9F1A423C21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回顾</a:t>
                </a:r>
                <a:r>
                  <a:rPr lang="zh-CN" altLang="en-US" dirty="0"/>
                  <a:t>：</a:t>
                </a:r>
                <a:r>
                  <a:rPr 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条件下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条件分布列</a:t>
                </a:r>
                <a:endParaRPr lang="en-CN" dirty="0"/>
              </a:p>
              <a:p>
                <a:r>
                  <a:rPr lang="en-CN" b="1" dirty="0"/>
                  <a:t>条件数学期望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中的一个。求给定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条件下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的条件数学期望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dirty="0"/>
              </a:p>
              <a:p>
                <a:pPr marL="483849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是关于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的函数</a:t>
                </a:r>
                <a:r>
                  <a:rPr lang="zh-CN" altLang="en-US" dirty="0"/>
                  <a:t>。改变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的取值则得到不同的条件期望</a:t>
                </a:r>
                <a:endParaRPr lang="en-US" dirty="0"/>
              </a:p>
              <a:p>
                <a:r>
                  <a:rPr lang="en-CN" dirty="0"/>
                  <a:t>条件期望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是条件分布的数学期望</a:t>
                </a:r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，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具有数学期望的一切性质</a:t>
                </a:r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lvl="1"/>
                <a:endParaRPr lang="zh-CN" alt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lvl="1"/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A9B067-ACFB-3052-1BBE-9F1A423C2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r="-333" b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8CE4-3630-71F2-8ECA-F393CC2E6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39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3FBA-06B5-D49B-0ACB-AE8E022C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43BE1-808E-F6AA-F224-1ABBC625F36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推广</a:t>
                </a:r>
                <a:r>
                  <a:rPr lang="zh-CN" altLang="en-US" dirty="0"/>
                  <a:t>：事件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为给定条件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条件分布列</a:t>
                </a:r>
                <a:endParaRPr lang="en-CN" dirty="0"/>
              </a:p>
              <a:p>
                <a:r>
                  <a:rPr lang="en-CN" b="1" dirty="0"/>
                  <a:t>条件数学期望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 求给定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条件下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的条件数学期望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43BE1-808E-F6AA-F224-1ABBC625F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525-91E3-CA53-129A-6B4357FCF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5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75F5-06CE-F811-332B-59796D8C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5A0CE-FC0A-B69A-BE67-1AFD96D3EE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是关于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的函数</a:t>
                </a:r>
                <a:r>
                  <a:rPr lang="zh-CN" altLang="en-US" dirty="0"/>
                  <a:t>。改变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的取值则得到不同的条件期望</a:t>
                </a:r>
              </a:p>
              <a:p>
                <a:r>
                  <a:rPr lang="en-CN" dirty="0"/>
                  <a:t>若将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记为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是一个随机变量</a:t>
                </a:r>
              </a:p>
              <a:p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N" dirty="0"/>
                  <a:t>的概率分布列</a:t>
                </a:r>
                <a:r>
                  <a:rPr lang="zh-CN" altLang="en-US" dirty="0"/>
                  <a:t>和数学期望</a:t>
                </a:r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N" dirty="0"/>
                  <a:t>的数学期望为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 相同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CN" dirty="0"/>
              </a:p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重期望公式：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5A0CE-FC0A-B69A-BE67-1AFD96D3E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83012-22F6-BC5F-9745-CADA05DCF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0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C5BC-9FDB-BD18-EEAB-46447C28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025A5-BDA4-07B0-6191-5009D361D2E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重期望公式：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CN" dirty="0"/>
              </a:p>
              <a:p>
                <a:r>
                  <a:rPr lang="en-CN" dirty="0"/>
                  <a:t>证明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b="0" dirty="0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表示一段时间内进入商店的顾客数量</a:t>
                </a:r>
                <a:r>
                  <a:rPr lang="zh-CN" altLang="en-US" dirty="0"/>
                  <a:t>。每个顾客购买某商品的概率为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，且不同顾客是否购买均独立。</a:t>
                </a:r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表示进入商店且购买商品的顾客数量</a:t>
                </a:r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025A5-BDA4-07B0-6191-5009D361D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  <a:blipFill>
                <a:blip r:embed="rId2"/>
                <a:stretch>
                  <a:fillRect l="-435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7D48A-29DE-024E-E168-DB3ABBB24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3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B35D-67A0-0BB3-56A6-EC0682B5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多维随机变量的定义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1000-83A6-6D39-E197-E7A0CB0BCDA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多维随机变量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球与桶模型中，每个桶中球的数量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随机图模型中，每个人认识的人数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同一台服务器上的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块硬盘，每一块硬盘在一年中的故障次数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定义：对于样本空间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个定义在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上的随机变量，则称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err="1"/>
                  <a:t>维随机变量</a:t>
                </a:r>
                <a:r>
                  <a:rPr lang="zh-CN" altLang="en-US" dirty="0"/>
                  <a:t>或</a:t>
                </a:r>
                <a:r>
                  <a:rPr lang="zh-CN" altLang="en-US" b="1" dirty="0"/>
                  <a:t>随机向量</a:t>
                </a:r>
                <a:endParaRPr lang="en-US" altLang="zh-CN" b="1" dirty="0"/>
              </a:p>
              <a:p>
                <a:endParaRPr lang="en-US" b="1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err="1"/>
                  <a:t>均为离散随机变量</a:t>
                </a:r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err="1"/>
                  <a:t>维</a:t>
                </a:r>
                <a:r>
                  <a:rPr lang="en-US" b="1" dirty="0"/>
                  <a:t>离散</a:t>
                </a:r>
                <a:r>
                  <a:rPr lang="en-US" b="1" dirty="0" err="1"/>
                  <a:t>随机变量</a:t>
                </a:r>
                <a:r>
                  <a:rPr lang="zh-CN" altLang="en-US" dirty="0"/>
                  <a:t>或</a:t>
                </a:r>
                <a:r>
                  <a:rPr lang="zh-CN" altLang="en-US" b="1" dirty="0"/>
                  <a:t>离散随机向量</a:t>
                </a:r>
                <a:endParaRPr lang="en-US" altLang="zh-CN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1000-83A6-6D39-E197-E7A0CB0BC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2117-49DF-9979-A2F4-D4358945A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2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707A-D5EA-06CA-6FCB-979C693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E30F1-4E63-3B06-4C07-2449F91209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956112" cy="5333856"/>
              </a:xfrm>
            </p:spPr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。证明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en-CN" dirty="0"/>
                  <a:t>令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en-CN" dirty="0"/>
              </a:p>
              <a:p>
                <a:r>
                  <a:rPr lang="en-CN" dirty="0"/>
                  <a:t>给定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N" dirty="0"/>
                  <a:t>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N" dirty="0"/>
                  <a:t>条件下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的分布列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=1)=1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en-US" dirty="0" err="1"/>
                  <a:t>无</a:t>
                </a:r>
                <a:r>
                  <a:rPr lang="en-US" dirty="0"/>
                  <a:t>记忆性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E30F1-4E63-3B06-4C07-2449F9120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956112" cy="5333856"/>
              </a:xfrm>
              <a:blipFill>
                <a:blip r:embed="rId2"/>
                <a:stretch>
                  <a:fillRect l="-425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F2259-9152-5011-8B23-BE6173272E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5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EEBD-B4FA-9BEE-7CF7-88B9162B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多维随机变量的特征数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519DF-07DA-EC96-2ACE-DFC0CE0BED8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CN" dirty="0"/>
                  <a:t>为一列独立同分布的随机变量</a:t>
                </a:r>
                <a:r>
                  <a:rPr lang="zh-CN" altLang="en-US" dirty="0"/>
                  <a:t>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N" dirty="0"/>
                  <a:t>取正整数值且与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独立。证明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b="0" dirty="0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表示一段时间内进入商店的顾客数量</a:t>
                </a:r>
                <a:r>
                  <a:rPr lang="zh-CN" altLang="en-US" dirty="0"/>
                  <a:t>。每个顾客购买某商品的概率为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，且不同顾客是否购买均独立。</a:t>
                </a:r>
                <a:r>
                  <a:rPr lang="en-US" b="0" dirty="0" err="1"/>
                  <a:t>随机变量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表示进入商店且购买商品的顾客数量</a:t>
                </a:r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519DF-07DA-EC96-2ACE-DFC0CE0BE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0F86-3AA2-D16A-6AD3-705DB2E8C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926C-9BCE-7881-89C0-7A2CC8E3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多维随机变量函数的分布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05DFA-B1C0-F890-8A6F-910A7E80DCF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回顾</a:t>
                </a:r>
                <a:r>
                  <a:rPr lang="zh-CN" altLang="en-US" dirty="0"/>
                  <a:t>：</a:t>
                </a:r>
                <a:r>
                  <a:rPr lang="en-US" dirty="0"/>
                  <a:t>给定离散随机变量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的分布列</a:t>
                </a:r>
                <a:endParaRPr lang="en-US" altLang="zh-CN" dirty="0"/>
              </a:p>
              <a:p>
                <a:pPr lvl="1"/>
                <a:r>
                  <a:rPr lang="en-US" dirty="0"/>
                  <a:t>若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，则对于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若某些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相等</a:t>
                </a:r>
                <a:r>
                  <a:rPr lang="zh-CN" altLang="en-US" dirty="0"/>
                  <a:t>，将概率相加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CN" dirty="0"/>
                  <a:t>给定</a:t>
                </a:r>
                <a:r>
                  <a:rPr lang="en-US" dirty="0"/>
                  <a:t>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的分布列</a:t>
                </a:r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：给定随机变量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的联合分布列</a:t>
                </a:r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求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的分布列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05DFA-B1C0-F890-8A6F-910A7E80D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F3823-8B20-9C70-CB8E-9486FFD50D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03439-C8E5-86FB-BB5C-62071660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9" y="4038490"/>
            <a:ext cx="7772400" cy="16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486-4741-A9F1-0A5C-F1EE44E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多维随机变量函数的分布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DA358-3404-E950-DB9C-8D90D0B447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：给定随机变量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的联合分布列</a:t>
                </a:r>
                <a:r>
                  <a:rPr lang="zh-CN" altLang="en-US" dirty="0"/>
                  <a:t>。</a:t>
                </a:r>
                <a:r>
                  <a:rPr lang="en-CN" dirty="0"/>
                  <a:t>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的分布列</a:t>
                </a:r>
              </a:p>
              <a:p>
                <a:endParaRPr lang="en-CN" dirty="0"/>
              </a:p>
              <a:p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对于所有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进行合并</a:t>
                </a:r>
                <a:r>
                  <a:rPr lang="zh-CN" altLang="en-US" dirty="0"/>
                  <a:t>、</a:t>
                </a:r>
                <a:r>
                  <a:rPr lang="en-CN" dirty="0"/>
                  <a:t>整理</a:t>
                </a:r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DA358-3404-E950-DB9C-8D90D0B4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68CA0-DA63-580B-E79F-4AF97A474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CAA78-C62A-379D-37DB-38CE3396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06" y="1762636"/>
            <a:ext cx="6793781" cy="1456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333CF-255B-2B41-BFD8-91952977D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9371"/>
            <a:ext cx="7772400" cy="19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486-4741-A9F1-0A5C-F1EE44E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多维随机变量函数的分布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DA358-3404-E950-DB9C-8D90D0B447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：给定随机变量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的联合分布列</a:t>
                </a:r>
              </a:p>
              <a:p>
                <a:r>
                  <a:rPr lang="en-CN" dirty="0"/>
                  <a:t>对于所有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DA358-3404-E950-DB9C-8D90D0B4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68CA0-DA63-580B-E79F-4AF97A474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9F35D-ADD4-659F-2857-FD4ADB06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9" y="4610357"/>
            <a:ext cx="56388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18152-82EC-FB08-1D5F-2B997AF1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59" y="5004934"/>
            <a:ext cx="48641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3C183-7C4F-AE91-FD63-92833003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445150"/>
            <a:ext cx="7772400" cy="19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FB7E-6CED-008B-2D6C-6282CFE2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多维随机变量函数的分布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D1390-5527-E82E-A21C-988DF8D8DFC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独立。求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的概率分布列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推广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D1390-5527-E82E-A21C-988DF8D8D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F353-EBFC-0603-154B-FDD0A8F10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1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FB7E-6CED-008B-2D6C-6282CFE2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多维随机变量函数的分布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D1390-5527-E82E-A21C-988DF8D8DFC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9707" y="1371562"/>
                <a:ext cx="11429516" cy="5333856"/>
              </a:xfrm>
            </p:spPr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独立。求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的概率分布列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推广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则相互独立，则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D1390-5527-E82E-A21C-988DF8D8D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9707" y="1371562"/>
                <a:ext cx="11429516" cy="5333856"/>
              </a:xfrm>
              <a:blipFill>
                <a:blip r:embed="rId2"/>
                <a:stretch>
                  <a:fillRect l="-333" t="-2857" r="-555" b="-1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F353-EBFC-0603-154B-FDD0A8F10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59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0446-BA21-D947-728A-D0E6BAD0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4CCD2-AEEB-F9C3-110B-7E3D20008E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考虑二维随机变量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全部可能取值为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err="1"/>
                  <a:t>全部可能取值为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/>
                  <a:t>联合分布列</a:t>
                </a:r>
                <a:endParaRPr lang="en-US" altLang="zh-CN" b="1" dirty="0"/>
              </a:p>
              <a:p>
                <a:pPr lvl="1"/>
                <a:r>
                  <a:rPr lang="en-US" b="0" dirty="0"/>
                  <a:t>正则性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非负性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例：随机变量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的联合分布列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4CCD2-AEEB-F9C3-110B-7E3D20008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4E21D-C3EF-05A2-4C81-2C35747084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BCB2E-5847-5F37-1274-8EB44F8E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45" y="4578110"/>
            <a:ext cx="7772400" cy="21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BFDC-ED07-427D-923E-35A43172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FF9EF-9351-7451-6C69-E20AAFF2FA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的联合分布列</a:t>
                </a:r>
                <a:endParaRPr lang="en-US" altLang="zh-CN" dirty="0"/>
              </a:p>
              <a:p>
                <a:r>
                  <a:rPr lang="zh-CN" altLang="en-US" dirty="0"/>
                  <a:t>如何求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各自的分布列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上述分布列被称为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边际分布列</a:t>
                </a:r>
              </a:p>
              <a:p>
                <a:endParaRPr lang="en-US" dirty="0"/>
              </a:p>
              <a:p>
                <a:r>
                  <a:rPr lang="zh-CN" altLang="en-US" dirty="0"/>
                  <a:t>例：随机变量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的边际分布列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FF9EF-9351-7451-6C69-E20AAFF2F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47BE-9909-0162-F1D9-54ED6DE8D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65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B2EC-CBAF-46A0-3296-7EF95699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3DA1D-6DE1-6951-C955-35A5BAC1C63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/>
                  <a:t>联合分布列</a:t>
                </a:r>
                <a:endParaRPr lang="en-US" altLang="zh-CN" b="1" dirty="0"/>
              </a:p>
              <a:p>
                <a:endParaRPr lang="en-US" dirty="0"/>
              </a:p>
              <a:p>
                <a:r>
                  <a:rPr lang="zh-CN" altLang="en-US" dirty="0"/>
                  <a:t>给定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/>
                  <a:t>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条件下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条件分布列</a:t>
                </a:r>
              </a:p>
              <a:p>
                <a:r>
                  <a:rPr 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/>
                  <a:t>条件下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err="1"/>
                  <a:t>的</a:t>
                </a:r>
                <a:r>
                  <a:rPr lang="en-US" b="1" dirty="0" err="1"/>
                  <a:t>条件分布列</a:t>
                </a:r>
                <a:endParaRPr lang="en-US" b="1" dirty="0"/>
              </a:p>
              <a:p>
                <a:endParaRPr lang="en-US" dirty="0"/>
              </a:p>
              <a:p>
                <a:r>
                  <a:rPr lang="zh-CN" altLang="en-US" dirty="0"/>
                  <a:t>例：随机变量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中的一个。求给定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条件下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的条件分布列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3DA1D-6DE1-6951-C955-35A5BAC1C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 b="-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77C9-559F-9897-F2A2-2A76F5B35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6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47EF-7C71-1108-FF36-760ACA5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CD23E-D168-7074-7D0C-A019E582F31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zh-CN" altLang="en-US" dirty="0"/>
                  <a:t>：两台服务器间有一条有故障的网络连接，每次通讯有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的概率出现故障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的概率通讯成功</a:t>
                </a:r>
                <a:r>
                  <a:rPr lang="zh-CN" altLang="en-US" dirty="0"/>
                  <a:t>。重复进行通讯直到成功通讯两次。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表示首次</a:t>
                </a:r>
                <a:r>
                  <a:rPr lang="zh-CN" altLang="en-US" dirty="0"/>
                  <a:t>通讯成功时的通讯次数，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err="1"/>
                  <a:t>表示</a:t>
                </a:r>
                <a:r>
                  <a:rPr lang="en-US" dirty="0"/>
                  <a:t>第二次</a:t>
                </a:r>
                <a:r>
                  <a:rPr lang="zh-CN" altLang="en-US" dirty="0"/>
                  <a:t>通讯成功时的通讯次数。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求联合分布列、边际分布列和条件分布列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CD23E-D168-7074-7D0C-A019E582F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47CB-137B-F556-378E-B244AE69F1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5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2C28-31C8-BFBA-532D-3A1AAB78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多维离散随机变量的独立性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9AD027-43D1-E089-3AFF-BA1CB4BD23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给定二维随机变量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，若对于任意实数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err="1"/>
                  <a:t>均有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1" dirty="0"/>
                  <a:t>相互独立</a:t>
                </a:r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：随机变量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{1,2,3,4}</m:t>
                    </m:r>
                  </m:oMath>
                </a14:m>
                <a:r>
                  <a:rPr lang="zh-CN" altLang="en-US" dirty="0"/>
                  <a:t>中的一个，随机变量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等概率取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中的一个。判断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是否相互独立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：球与桶模型中，随机变量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个桶中球的数量。判断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是否相互独立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：随机图模型中，随机变量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个人认识的人数。判断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是否相互独立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9AD027-43D1-E089-3AFF-BA1CB4BD2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7296D-1724-23AF-4B8C-3DCE54B83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7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23980</TotalTime>
  <Words>4101</Words>
  <Application>Microsoft Macintosh PowerPoint</Application>
  <PresentationFormat>Widescreen</PresentationFormat>
  <Paragraphs>451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CMU Sans Serif</vt:lpstr>
      <vt:lpstr>等线</vt:lpstr>
      <vt:lpstr>Times</vt:lpstr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Wingdings 3</vt:lpstr>
      <vt:lpstr>CMU PPT Theme</vt:lpstr>
      <vt:lpstr>信息学中的概率统计</vt:lpstr>
      <vt:lpstr>期中考试</vt:lpstr>
      <vt:lpstr>多维离散随机变量</vt:lpstr>
      <vt:lpstr>1. 多维随机变量的定义</vt:lpstr>
      <vt:lpstr>2. 多维离散随机变量的概率分布列</vt:lpstr>
      <vt:lpstr>2. 多维离散随机变量的概率分布列</vt:lpstr>
      <vt:lpstr>2. 多维离散随机变量的概率分布列</vt:lpstr>
      <vt:lpstr>2. 多维离散随机变量的概率分布列</vt:lpstr>
      <vt:lpstr>3. 多维离散随机变量的独立性</vt:lpstr>
      <vt:lpstr>3. 多维离散随机变量的独立性</vt:lpstr>
      <vt:lpstr>3. 多维离散随机变量的独立性</vt:lpstr>
      <vt:lpstr>3. 多维离散随机变量的独立性</vt:lpstr>
      <vt:lpstr>3. 多维离散随机变量的独立性</vt:lpstr>
      <vt:lpstr>3. 多维离散随机变量的独立性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4. 多维随机变量的特征数</vt:lpstr>
      <vt:lpstr>5. 多维随机变量函数的分布</vt:lpstr>
      <vt:lpstr>5. 多维随机变量函数的分布</vt:lpstr>
      <vt:lpstr>5. 多维随机变量函数的分布</vt:lpstr>
      <vt:lpstr>5. 多维随机变量函数的分布</vt:lpstr>
      <vt:lpstr>5. 多维随机变量函数的分布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 Wang</cp:lastModifiedBy>
  <cp:revision>1769</cp:revision>
  <cp:lastPrinted>2024-11-01T01:49:44Z</cp:lastPrinted>
  <dcterms:created xsi:type="dcterms:W3CDTF">2019-12-24T13:39:44Z</dcterms:created>
  <dcterms:modified xsi:type="dcterms:W3CDTF">2024-11-03T16:44:52Z</dcterms:modified>
</cp:coreProperties>
</file>